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K Grotesk Bold" panose="020B0604020202020204" charset="0"/>
      <p:regular r:id="rId28"/>
    </p:embeddedFont>
    <p:embeddedFont>
      <p:font typeface="Open Sans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2312" y="769577"/>
            <a:ext cx="17058477" cy="9023934"/>
          </a:xfrm>
          <a:custGeom>
            <a:avLst/>
            <a:gdLst/>
            <a:ahLst/>
            <a:cxnLst/>
            <a:rect l="l" t="t" r="r" b="b"/>
            <a:pathLst>
              <a:path w="17058477" h="9023934">
                <a:moveTo>
                  <a:pt x="0" y="0"/>
                </a:moveTo>
                <a:lnTo>
                  <a:pt x="17058476" y="0"/>
                </a:lnTo>
                <a:lnTo>
                  <a:pt x="17058476" y="9023935"/>
                </a:lnTo>
                <a:lnTo>
                  <a:pt x="0" y="9023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  <a:ln w="838200" cap="sq">
            <a:solidFill>
              <a:srgbClr val="000000">
                <a:alpha val="22745"/>
              </a:srgbClr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543821" y="689614"/>
            <a:ext cx="15449958" cy="83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20"/>
              </a:lnSpc>
            </a:pPr>
            <a:r>
              <a:rPr lang="en-US" sz="12300">
                <a:solidFill>
                  <a:srgbClr val="CAE8FF"/>
                </a:solidFill>
                <a:latin typeface="HK Grotesk Bold"/>
              </a:rPr>
              <a:t>PRIMER MANUAL:</a:t>
            </a:r>
          </a:p>
          <a:p>
            <a:pPr algn="ctr">
              <a:lnSpc>
                <a:spcPts val="16380"/>
              </a:lnSpc>
            </a:pPr>
            <a:r>
              <a:rPr lang="en-US" sz="11700">
                <a:solidFill>
                  <a:srgbClr val="CAE8FF"/>
                </a:solidFill>
                <a:latin typeface="HK Grotesk Bold"/>
              </a:rPr>
              <a:t>IMPLEMENTACIÓN DEL SERVIDOR UBUNTU EN LA NUBE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0" y="5143500"/>
            <a:ext cx="6298311" cy="4021649"/>
          </a:xfrm>
          <a:custGeom>
            <a:avLst/>
            <a:gdLst/>
            <a:ahLst/>
            <a:cxnLst/>
            <a:rect l="l" t="t" r="r" b="b"/>
            <a:pathLst>
              <a:path w="6298311" h="4021649">
                <a:moveTo>
                  <a:pt x="0" y="0"/>
                </a:moveTo>
                <a:lnTo>
                  <a:pt x="6298311" y="0"/>
                </a:lnTo>
                <a:lnTo>
                  <a:pt x="6298311" y="4021649"/>
                </a:lnTo>
                <a:lnTo>
                  <a:pt x="0" y="4021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553563" y="4898862"/>
            <a:ext cx="11220148" cy="4082803"/>
          </a:xfrm>
          <a:custGeom>
            <a:avLst/>
            <a:gdLst/>
            <a:ahLst/>
            <a:cxnLst/>
            <a:rect l="l" t="t" r="r" b="b"/>
            <a:pathLst>
              <a:path w="11220148" h="4082803">
                <a:moveTo>
                  <a:pt x="0" y="0"/>
                </a:moveTo>
                <a:lnTo>
                  <a:pt x="11220148" y="0"/>
                </a:lnTo>
                <a:lnTo>
                  <a:pt x="11220148" y="4082803"/>
                </a:lnTo>
                <a:lnTo>
                  <a:pt x="0" y="4082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19012" y="183217"/>
            <a:ext cx="8289250" cy="4524062"/>
          </a:xfrm>
          <a:custGeom>
            <a:avLst/>
            <a:gdLst/>
            <a:ahLst/>
            <a:cxnLst/>
            <a:rect l="l" t="t" r="r" b="b"/>
            <a:pathLst>
              <a:path w="8289250" h="4524062">
                <a:moveTo>
                  <a:pt x="0" y="0"/>
                </a:moveTo>
                <a:lnTo>
                  <a:pt x="8289250" y="0"/>
                </a:lnTo>
                <a:lnTo>
                  <a:pt x="8289250" y="4524063"/>
                </a:lnTo>
                <a:lnTo>
                  <a:pt x="0" y="4524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95381"/>
            <a:ext cx="6505980" cy="286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7"/>
              </a:lnSpc>
            </a:pPr>
            <a:r>
              <a:rPr lang="en-US" sz="5462">
                <a:solidFill>
                  <a:srgbClr val="F4F6FC"/>
                </a:solidFill>
                <a:latin typeface="Open Sans Bold"/>
              </a:rPr>
              <a:t>CREAR UN VIRTUAL HOST DE PRUEBA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028700" y="3192433"/>
            <a:ext cx="16084158" cy="2979767"/>
          </a:xfrm>
          <a:custGeom>
            <a:avLst/>
            <a:gdLst/>
            <a:ahLst/>
            <a:cxnLst/>
            <a:rect l="l" t="t" r="r" b="b"/>
            <a:pathLst>
              <a:path w="16084158" h="2979767">
                <a:moveTo>
                  <a:pt x="0" y="0"/>
                </a:moveTo>
                <a:lnTo>
                  <a:pt x="16084158" y="0"/>
                </a:lnTo>
                <a:lnTo>
                  <a:pt x="16084158" y="2979767"/>
                </a:lnTo>
                <a:lnTo>
                  <a:pt x="0" y="297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84462" y="6472976"/>
            <a:ext cx="10211018" cy="3513248"/>
          </a:xfrm>
          <a:custGeom>
            <a:avLst/>
            <a:gdLst/>
            <a:ahLst/>
            <a:cxnLst/>
            <a:rect l="l" t="t" r="r" b="b"/>
            <a:pathLst>
              <a:path w="10211018" h="3513248">
                <a:moveTo>
                  <a:pt x="0" y="0"/>
                </a:moveTo>
                <a:lnTo>
                  <a:pt x="10211018" y="0"/>
                </a:lnTo>
                <a:lnTo>
                  <a:pt x="10211018" y="3513248"/>
                </a:lnTo>
                <a:lnTo>
                  <a:pt x="0" y="3513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570125"/>
            <a:ext cx="15264342" cy="225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1"/>
              </a:lnSpc>
            </a:pPr>
            <a:r>
              <a:rPr lang="en-US" sz="6508">
                <a:solidFill>
                  <a:srgbClr val="F4F6FC"/>
                </a:solidFill>
                <a:latin typeface="Open Sans Bold"/>
              </a:rPr>
              <a:t>VERIFICAR EL ACCESO AL SERVIDOR WEB DESDE INTERNET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2312" y="769577"/>
            <a:ext cx="17058477" cy="9023934"/>
          </a:xfrm>
          <a:custGeom>
            <a:avLst/>
            <a:gdLst/>
            <a:ahLst/>
            <a:cxnLst/>
            <a:rect l="l" t="t" r="r" b="b"/>
            <a:pathLst>
              <a:path w="17058477" h="9023934">
                <a:moveTo>
                  <a:pt x="0" y="0"/>
                </a:moveTo>
                <a:lnTo>
                  <a:pt x="17058476" y="0"/>
                </a:lnTo>
                <a:lnTo>
                  <a:pt x="17058476" y="9023935"/>
                </a:lnTo>
                <a:lnTo>
                  <a:pt x="0" y="9023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  <a:ln w="838200" cap="sq">
            <a:solidFill>
              <a:srgbClr val="000000">
                <a:alpha val="22745"/>
              </a:srgbClr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496571" y="1616703"/>
            <a:ext cx="15449958" cy="627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20"/>
              </a:lnSpc>
            </a:pPr>
            <a:r>
              <a:rPr lang="en-US" sz="12300">
                <a:solidFill>
                  <a:srgbClr val="CAE8FF"/>
                </a:solidFill>
                <a:latin typeface="HK Grotesk Bold"/>
              </a:rPr>
              <a:t>TERCER MANUAL:</a:t>
            </a:r>
          </a:p>
          <a:p>
            <a:pPr algn="ctr">
              <a:lnSpc>
                <a:spcPts val="16380"/>
              </a:lnSpc>
            </a:pPr>
            <a:r>
              <a:rPr lang="en-US" sz="11700">
                <a:solidFill>
                  <a:srgbClr val="CAE8FF"/>
                </a:solidFill>
                <a:latin typeface="HK Grotesk Bold"/>
              </a:rPr>
              <a:t>CONFIGURACION DE MYSQL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560889" y="3035946"/>
            <a:ext cx="13166223" cy="3342667"/>
          </a:xfrm>
          <a:custGeom>
            <a:avLst/>
            <a:gdLst/>
            <a:ahLst/>
            <a:cxnLst/>
            <a:rect l="l" t="t" r="r" b="b"/>
            <a:pathLst>
              <a:path w="13166223" h="3342667">
                <a:moveTo>
                  <a:pt x="0" y="0"/>
                </a:moveTo>
                <a:lnTo>
                  <a:pt x="13166222" y="0"/>
                </a:lnTo>
                <a:lnTo>
                  <a:pt x="13166222" y="3342667"/>
                </a:lnTo>
                <a:lnTo>
                  <a:pt x="0" y="3342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86744" y="6776775"/>
            <a:ext cx="13083314" cy="536292"/>
          </a:xfrm>
          <a:custGeom>
            <a:avLst/>
            <a:gdLst/>
            <a:ahLst/>
            <a:cxnLst/>
            <a:rect l="l" t="t" r="r" b="b"/>
            <a:pathLst>
              <a:path w="13083314" h="536292">
                <a:moveTo>
                  <a:pt x="0" y="0"/>
                </a:moveTo>
                <a:lnTo>
                  <a:pt x="13083313" y="0"/>
                </a:lnTo>
                <a:lnTo>
                  <a:pt x="13083313" y="536292"/>
                </a:lnTo>
                <a:lnTo>
                  <a:pt x="0" y="536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7" t="-5370" r="-436" b="-775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86744" y="7531670"/>
            <a:ext cx="13083314" cy="570781"/>
          </a:xfrm>
          <a:custGeom>
            <a:avLst/>
            <a:gdLst/>
            <a:ahLst/>
            <a:cxnLst/>
            <a:rect l="l" t="t" r="r" b="b"/>
            <a:pathLst>
              <a:path w="13083314" h="570781">
                <a:moveTo>
                  <a:pt x="0" y="0"/>
                </a:moveTo>
                <a:lnTo>
                  <a:pt x="13083313" y="0"/>
                </a:lnTo>
                <a:lnTo>
                  <a:pt x="13083313" y="570780"/>
                </a:lnTo>
                <a:lnTo>
                  <a:pt x="0" y="570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36" b="-277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570125"/>
            <a:ext cx="16230600" cy="225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1"/>
              </a:lnSpc>
            </a:pPr>
            <a:r>
              <a:rPr lang="en-US" sz="6508">
                <a:solidFill>
                  <a:srgbClr val="F4F6FC"/>
                </a:solidFill>
                <a:latin typeface="Open Sans Bold"/>
              </a:rPr>
              <a:t>ACTUALIZAR EL SERVIDOR Y INSTALAR Y VERIFICAR EL PAQUETE MYSQL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312457" y="2447555"/>
            <a:ext cx="13663086" cy="6623763"/>
          </a:xfrm>
          <a:custGeom>
            <a:avLst/>
            <a:gdLst/>
            <a:ahLst/>
            <a:cxnLst/>
            <a:rect l="l" t="t" r="r" b="b"/>
            <a:pathLst>
              <a:path w="13663086" h="6623763">
                <a:moveTo>
                  <a:pt x="0" y="0"/>
                </a:moveTo>
                <a:lnTo>
                  <a:pt x="13663086" y="0"/>
                </a:lnTo>
                <a:lnTo>
                  <a:pt x="13663086" y="6623763"/>
                </a:lnTo>
                <a:lnTo>
                  <a:pt x="0" y="6623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570125"/>
            <a:ext cx="16230600" cy="110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1"/>
              </a:lnSpc>
            </a:pPr>
            <a:r>
              <a:rPr lang="en-US" sz="6508">
                <a:solidFill>
                  <a:srgbClr val="F4F6FC"/>
                </a:solidFill>
                <a:latin typeface="Open Sans Bold"/>
              </a:rPr>
              <a:t>CONFIGURAR MYSQL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623322" y="3491812"/>
            <a:ext cx="17041357" cy="5953255"/>
          </a:xfrm>
          <a:custGeom>
            <a:avLst/>
            <a:gdLst/>
            <a:ahLst/>
            <a:cxnLst/>
            <a:rect l="l" t="t" r="r" b="b"/>
            <a:pathLst>
              <a:path w="17041357" h="5953255">
                <a:moveTo>
                  <a:pt x="0" y="0"/>
                </a:moveTo>
                <a:lnTo>
                  <a:pt x="17041356" y="0"/>
                </a:lnTo>
                <a:lnTo>
                  <a:pt x="17041356" y="5953255"/>
                </a:lnTo>
                <a:lnTo>
                  <a:pt x="0" y="5953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570125"/>
            <a:ext cx="16230600" cy="3408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1"/>
              </a:lnSpc>
            </a:pPr>
            <a:r>
              <a:rPr lang="en-US" sz="6508">
                <a:solidFill>
                  <a:srgbClr val="F4F6FC"/>
                </a:solidFill>
                <a:latin typeface="Open Sans Bold"/>
              </a:rPr>
              <a:t>VALIDAR SI EL SERVICIO DE  MYSQL SE ENCUENTRA ACTIVO</a:t>
            </a:r>
          </a:p>
          <a:p>
            <a:pPr algn="ctr">
              <a:lnSpc>
                <a:spcPts val="9111"/>
              </a:lnSpc>
            </a:pPr>
            <a:endParaRPr lang="en-US" sz="6508">
              <a:solidFill>
                <a:srgbClr val="F4F6FC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2312" y="769577"/>
            <a:ext cx="17058477" cy="9023934"/>
          </a:xfrm>
          <a:custGeom>
            <a:avLst/>
            <a:gdLst/>
            <a:ahLst/>
            <a:cxnLst/>
            <a:rect l="l" t="t" r="r" b="b"/>
            <a:pathLst>
              <a:path w="17058477" h="9023934">
                <a:moveTo>
                  <a:pt x="0" y="0"/>
                </a:moveTo>
                <a:lnTo>
                  <a:pt x="17058476" y="0"/>
                </a:lnTo>
                <a:lnTo>
                  <a:pt x="17058476" y="9023935"/>
                </a:lnTo>
                <a:lnTo>
                  <a:pt x="0" y="9023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  <a:ln w="838200" cap="sq">
            <a:solidFill>
              <a:srgbClr val="000000">
                <a:alpha val="22745"/>
              </a:srgbClr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543821" y="689614"/>
            <a:ext cx="15449958" cy="647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20"/>
              </a:lnSpc>
            </a:pPr>
            <a:r>
              <a:rPr lang="en-US" sz="12300">
                <a:solidFill>
                  <a:srgbClr val="CAE8FF"/>
                </a:solidFill>
                <a:latin typeface="HK Grotesk Bold"/>
              </a:rPr>
              <a:t>PUBLICACION DE LA PAGINA WEB TRANSACCIONAL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028700" y="2129926"/>
            <a:ext cx="5966110" cy="6963963"/>
          </a:xfrm>
          <a:custGeom>
            <a:avLst/>
            <a:gdLst/>
            <a:ahLst/>
            <a:cxnLst/>
            <a:rect l="l" t="t" r="r" b="b"/>
            <a:pathLst>
              <a:path w="5966110" h="6963963">
                <a:moveTo>
                  <a:pt x="0" y="0"/>
                </a:moveTo>
                <a:lnTo>
                  <a:pt x="5966110" y="0"/>
                </a:lnTo>
                <a:lnTo>
                  <a:pt x="5966110" y="6963963"/>
                </a:lnTo>
                <a:lnTo>
                  <a:pt x="0" y="6963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70920" y="2129926"/>
            <a:ext cx="7788380" cy="1741447"/>
          </a:xfrm>
          <a:custGeom>
            <a:avLst/>
            <a:gdLst/>
            <a:ahLst/>
            <a:cxnLst/>
            <a:rect l="l" t="t" r="r" b="b"/>
            <a:pathLst>
              <a:path w="7788380" h="1741447">
                <a:moveTo>
                  <a:pt x="0" y="0"/>
                </a:moveTo>
                <a:lnTo>
                  <a:pt x="7788380" y="0"/>
                </a:lnTo>
                <a:lnTo>
                  <a:pt x="7788380" y="1741446"/>
                </a:lnTo>
                <a:lnTo>
                  <a:pt x="0" y="1741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43576" y="4168522"/>
            <a:ext cx="7839659" cy="4653558"/>
          </a:xfrm>
          <a:custGeom>
            <a:avLst/>
            <a:gdLst/>
            <a:ahLst/>
            <a:cxnLst/>
            <a:rect l="l" t="t" r="r" b="b"/>
            <a:pathLst>
              <a:path w="7839659" h="4653558">
                <a:moveTo>
                  <a:pt x="0" y="0"/>
                </a:moveTo>
                <a:lnTo>
                  <a:pt x="7839659" y="0"/>
                </a:lnTo>
                <a:lnTo>
                  <a:pt x="7839659" y="4653558"/>
                </a:lnTo>
                <a:lnTo>
                  <a:pt x="0" y="4653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0604" y="422911"/>
            <a:ext cx="8021121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4F6FC"/>
                </a:solidFill>
                <a:latin typeface="Open Sans Bold"/>
              </a:rPr>
              <a:t>Permitir el puerto 3306 en la máquina 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4F6FC"/>
                </a:solidFill>
                <a:latin typeface="Open Sans Bold"/>
              </a:rPr>
              <a:t>virtual Ubuntu de Azure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82734" y="422911"/>
            <a:ext cx="6289120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4F6FC"/>
                </a:solidFill>
                <a:latin typeface="Open Sans Bold"/>
              </a:rPr>
              <a:t>Conectarse a la base de datos 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4F6FC"/>
                </a:solidFill>
                <a:latin typeface="Open Sans Bold"/>
              </a:rPr>
              <a:t>MySQL de la VM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547447" y="1949162"/>
            <a:ext cx="14541998" cy="6388675"/>
          </a:xfrm>
          <a:custGeom>
            <a:avLst/>
            <a:gdLst/>
            <a:ahLst/>
            <a:cxnLst/>
            <a:rect l="l" t="t" r="r" b="b"/>
            <a:pathLst>
              <a:path w="14541998" h="6388675">
                <a:moveTo>
                  <a:pt x="0" y="0"/>
                </a:moveTo>
                <a:lnTo>
                  <a:pt x="14541997" y="0"/>
                </a:lnTo>
                <a:lnTo>
                  <a:pt x="14541997" y="6388676"/>
                </a:lnTo>
                <a:lnTo>
                  <a:pt x="0" y="638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09021" y="806425"/>
            <a:ext cx="8469957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4F6FC"/>
                </a:solidFill>
                <a:latin typeface="Open Sans Bold"/>
              </a:rPr>
              <a:t>Crear la base de datos y sus tablas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3684462" y="1129687"/>
            <a:ext cx="10736231" cy="2985113"/>
          </a:xfrm>
          <a:custGeom>
            <a:avLst/>
            <a:gdLst/>
            <a:ahLst/>
            <a:cxnLst/>
            <a:rect l="l" t="t" r="r" b="b"/>
            <a:pathLst>
              <a:path w="10736231" h="2985113">
                <a:moveTo>
                  <a:pt x="0" y="0"/>
                </a:moveTo>
                <a:lnTo>
                  <a:pt x="10736231" y="0"/>
                </a:lnTo>
                <a:lnTo>
                  <a:pt x="10736231" y="2985113"/>
                </a:lnTo>
                <a:lnTo>
                  <a:pt x="0" y="2985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777703" y="5581650"/>
            <a:ext cx="10732594" cy="3566210"/>
          </a:xfrm>
          <a:custGeom>
            <a:avLst/>
            <a:gdLst/>
            <a:ahLst/>
            <a:cxnLst/>
            <a:rect l="l" t="t" r="r" b="b"/>
            <a:pathLst>
              <a:path w="10732594" h="3566210">
                <a:moveTo>
                  <a:pt x="0" y="0"/>
                </a:moveTo>
                <a:lnTo>
                  <a:pt x="10732594" y="0"/>
                </a:lnTo>
                <a:lnTo>
                  <a:pt x="10732594" y="3566210"/>
                </a:lnTo>
                <a:lnTo>
                  <a:pt x="0" y="3566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525154" y="365761"/>
            <a:ext cx="3054846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4F6FC"/>
                </a:solidFill>
                <a:latin typeface="Open Sans Bold"/>
              </a:rPr>
              <a:t>Instalar PHP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77091" y="4480561"/>
            <a:ext cx="14608225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4F6FC"/>
                </a:solidFill>
                <a:latin typeface="Open Sans Bold"/>
              </a:rPr>
              <a:t>Cargar por FTP los archivos de la página web al Virtual Host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8161726" y="141941"/>
            <a:ext cx="9781845" cy="9917515"/>
          </a:xfrm>
          <a:custGeom>
            <a:avLst/>
            <a:gdLst/>
            <a:ahLst/>
            <a:cxnLst/>
            <a:rect l="l" t="t" r="r" b="b"/>
            <a:pathLst>
              <a:path w="9781845" h="9917515">
                <a:moveTo>
                  <a:pt x="0" y="0"/>
                </a:moveTo>
                <a:lnTo>
                  <a:pt x="9781844" y="0"/>
                </a:lnTo>
                <a:lnTo>
                  <a:pt x="9781844" y="9917515"/>
                </a:lnTo>
                <a:lnTo>
                  <a:pt x="0" y="9917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3292182"/>
            <a:ext cx="7784815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4F6FC"/>
                </a:solidFill>
                <a:latin typeface="Open Sans Bold"/>
              </a:rPr>
              <a:t>PERSONALIZAR LAS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4F6FC"/>
                </a:solidFill>
                <a:latin typeface="Open Sans Bold"/>
              </a:rPr>
              <a:t>CARACTERÍSTICAS DEL SERVIDOR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572180" y="2499010"/>
            <a:ext cx="9102723" cy="6026830"/>
          </a:xfrm>
          <a:custGeom>
            <a:avLst/>
            <a:gdLst/>
            <a:ahLst/>
            <a:cxnLst/>
            <a:rect l="l" t="t" r="r" b="b"/>
            <a:pathLst>
              <a:path w="9102723" h="6026830">
                <a:moveTo>
                  <a:pt x="0" y="0"/>
                </a:moveTo>
                <a:lnTo>
                  <a:pt x="9102723" y="0"/>
                </a:lnTo>
                <a:lnTo>
                  <a:pt x="9102723" y="6026830"/>
                </a:lnTo>
                <a:lnTo>
                  <a:pt x="0" y="6026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94003" y="2492852"/>
            <a:ext cx="6942504" cy="6177652"/>
          </a:xfrm>
          <a:custGeom>
            <a:avLst/>
            <a:gdLst/>
            <a:ahLst/>
            <a:cxnLst/>
            <a:rect l="l" t="t" r="r" b="b"/>
            <a:pathLst>
              <a:path w="6942504" h="6177652">
                <a:moveTo>
                  <a:pt x="0" y="0"/>
                </a:moveTo>
                <a:lnTo>
                  <a:pt x="6942505" y="0"/>
                </a:lnTo>
                <a:lnTo>
                  <a:pt x="6942505" y="6177652"/>
                </a:lnTo>
                <a:lnTo>
                  <a:pt x="0" y="6177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693045" y="806425"/>
            <a:ext cx="12901910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4F6FC"/>
                </a:solidFill>
                <a:latin typeface="Open Sans Bold"/>
              </a:rPr>
              <a:t>VERIFICAR EL FUNCIONAMIENTO DE LA PAGINA WEB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964181" y="4559160"/>
            <a:ext cx="16219054" cy="4411040"/>
          </a:xfrm>
          <a:custGeom>
            <a:avLst/>
            <a:gdLst/>
            <a:ahLst/>
            <a:cxnLst/>
            <a:rect l="l" t="t" r="r" b="b"/>
            <a:pathLst>
              <a:path w="16219054" h="4411040">
                <a:moveTo>
                  <a:pt x="0" y="0"/>
                </a:moveTo>
                <a:lnTo>
                  <a:pt x="16219054" y="0"/>
                </a:lnTo>
                <a:lnTo>
                  <a:pt x="16219054" y="4411040"/>
                </a:lnTo>
                <a:lnTo>
                  <a:pt x="0" y="441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630233" y="654175"/>
            <a:ext cx="4200157" cy="3506299"/>
          </a:xfrm>
          <a:custGeom>
            <a:avLst/>
            <a:gdLst/>
            <a:ahLst/>
            <a:cxnLst/>
            <a:rect l="l" t="t" r="r" b="b"/>
            <a:pathLst>
              <a:path w="4200157" h="3506299">
                <a:moveTo>
                  <a:pt x="0" y="0"/>
                </a:moveTo>
                <a:lnTo>
                  <a:pt x="4200158" y="0"/>
                </a:lnTo>
                <a:lnTo>
                  <a:pt x="4200158" y="3506299"/>
                </a:lnTo>
                <a:lnTo>
                  <a:pt x="0" y="3506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58176" y="1665910"/>
            <a:ext cx="1175295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4F6FC"/>
                </a:solidFill>
                <a:latin typeface="Open Sans Bold"/>
              </a:rPr>
              <a:t>COMPROBAR EN LA BASE DE DATOS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40613"/>
            <a:ext cx="16230600" cy="141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12000">
                <a:solidFill>
                  <a:srgbClr val="CAE8FF"/>
                </a:solidFill>
                <a:latin typeface="HK Grotesk Bold"/>
              </a:rPr>
              <a:t>GRACIAS</a:t>
            </a:r>
          </a:p>
        </p:txBody>
      </p:sp>
      <p:sp>
        <p:nvSpPr>
          <p:cNvPr id="3" name="Freeform 3"/>
          <p:cNvSpPr/>
          <p:nvPr/>
        </p:nvSpPr>
        <p:spPr>
          <a:xfrm>
            <a:off x="12722671" y="-2258858"/>
            <a:ext cx="18659536" cy="16963214"/>
          </a:xfrm>
          <a:custGeom>
            <a:avLst/>
            <a:gdLst/>
            <a:ahLst/>
            <a:cxnLst/>
            <a:rect l="l" t="t" r="r" b="b"/>
            <a:pathLst>
              <a:path w="18659536" h="16963214">
                <a:moveTo>
                  <a:pt x="0" y="0"/>
                </a:moveTo>
                <a:lnTo>
                  <a:pt x="18659536" y="0"/>
                </a:lnTo>
                <a:lnTo>
                  <a:pt x="18659536" y="16963214"/>
                </a:lnTo>
                <a:lnTo>
                  <a:pt x="0" y="16963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3094207" y="-2258858"/>
            <a:ext cx="18659536" cy="16963214"/>
          </a:xfrm>
          <a:custGeom>
            <a:avLst/>
            <a:gdLst/>
            <a:ahLst/>
            <a:cxnLst/>
            <a:rect l="l" t="t" r="r" b="b"/>
            <a:pathLst>
              <a:path w="18659536" h="16963214">
                <a:moveTo>
                  <a:pt x="0" y="0"/>
                </a:moveTo>
                <a:lnTo>
                  <a:pt x="18659536" y="0"/>
                </a:lnTo>
                <a:lnTo>
                  <a:pt x="18659536" y="16963214"/>
                </a:lnTo>
                <a:lnTo>
                  <a:pt x="0" y="16963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91712" y="1464920"/>
            <a:ext cx="8691455" cy="7357159"/>
          </a:xfrm>
          <a:custGeom>
            <a:avLst/>
            <a:gdLst/>
            <a:ahLst/>
            <a:cxnLst/>
            <a:rect l="l" t="t" r="r" b="b"/>
            <a:pathLst>
              <a:path w="8691455" h="7357159">
                <a:moveTo>
                  <a:pt x="0" y="0"/>
                </a:moveTo>
                <a:lnTo>
                  <a:pt x="8691456" y="0"/>
                </a:lnTo>
                <a:lnTo>
                  <a:pt x="8691456" y="7357160"/>
                </a:lnTo>
                <a:lnTo>
                  <a:pt x="0" y="7357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273156" y="1464920"/>
            <a:ext cx="8519772" cy="7357159"/>
          </a:xfrm>
          <a:custGeom>
            <a:avLst/>
            <a:gdLst/>
            <a:ahLst/>
            <a:cxnLst/>
            <a:rect l="l" t="t" r="r" b="b"/>
            <a:pathLst>
              <a:path w="8519772" h="7357159">
                <a:moveTo>
                  <a:pt x="0" y="0"/>
                </a:moveTo>
                <a:lnTo>
                  <a:pt x="8519772" y="0"/>
                </a:lnTo>
                <a:lnTo>
                  <a:pt x="8519772" y="7357160"/>
                </a:lnTo>
                <a:lnTo>
                  <a:pt x="0" y="7357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73722" y="431141"/>
            <a:ext cx="17080536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4F6FC"/>
                </a:solidFill>
                <a:latin typeface="Open Sans Bold"/>
              </a:rPr>
              <a:t>AGREGAR LA REGLA DE PUERTO SSH PARA LA CONEXION LOCAL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83801" y="2628390"/>
            <a:ext cx="11420171" cy="6102843"/>
          </a:xfrm>
          <a:custGeom>
            <a:avLst/>
            <a:gdLst/>
            <a:ahLst/>
            <a:cxnLst/>
            <a:rect l="l" t="t" r="r" b="b"/>
            <a:pathLst>
              <a:path w="11420171" h="6102843">
                <a:moveTo>
                  <a:pt x="0" y="0"/>
                </a:moveTo>
                <a:lnTo>
                  <a:pt x="11420172" y="0"/>
                </a:lnTo>
                <a:lnTo>
                  <a:pt x="11420172" y="6102843"/>
                </a:lnTo>
                <a:lnTo>
                  <a:pt x="0" y="6102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023073" y="2421625"/>
            <a:ext cx="5655327" cy="6400455"/>
          </a:xfrm>
          <a:custGeom>
            <a:avLst/>
            <a:gdLst/>
            <a:ahLst/>
            <a:cxnLst/>
            <a:rect l="l" t="t" r="r" b="b"/>
            <a:pathLst>
              <a:path w="5655327" h="6400455">
                <a:moveTo>
                  <a:pt x="0" y="0"/>
                </a:moveTo>
                <a:lnTo>
                  <a:pt x="5655327" y="0"/>
                </a:lnTo>
                <a:lnTo>
                  <a:pt x="5655327" y="6400455"/>
                </a:lnTo>
                <a:lnTo>
                  <a:pt x="0" y="6400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73722" y="431141"/>
            <a:ext cx="17080536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4F6FC"/>
                </a:solidFill>
                <a:latin typeface="Open Sans Bold"/>
              </a:rPr>
              <a:t>CONECTARSE AL SERVIDOR USANDO LA LLAVE SSH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9249760" y="438784"/>
            <a:ext cx="8271891" cy="9604495"/>
          </a:xfrm>
          <a:custGeom>
            <a:avLst/>
            <a:gdLst/>
            <a:ahLst/>
            <a:cxnLst/>
            <a:rect l="l" t="t" r="r" b="b"/>
            <a:pathLst>
              <a:path w="8271891" h="9604495">
                <a:moveTo>
                  <a:pt x="0" y="0"/>
                </a:moveTo>
                <a:lnTo>
                  <a:pt x="8271892" y="0"/>
                </a:lnTo>
                <a:lnTo>
                  <a:pt x="8271892" y="9604495"/>
                </a:lnTo>
                <a:lnTo>
                  <a:pt x="0" y="9604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8" t="-556" r="-1587" b="-96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8772" y="2426358"/>
            <a:ext cx="7495008" cy="433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4F6FC"/>
                </a:solidFill>
                <a:latin typeface="Open Sans Bold"/>
              </a:rPr>
              <a:t>VERIFICACIÓN DEL CORRECTO </a:t>
            </a:r>
          </a:p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4F6FC"/>
                </a:solidFill>
                <a:latin typeface="Open Sans Bold"/>
              </a:rPr>
              <a:t>FUNCIONAMIENTO DEL SERVIDOR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2312" y="769577"/>
            <a:ext cx="17058477" cy="9023934"/>
          </a:xfrm>
          <a:custGeom>
            <a:avLst/>
            <a:gdLst/>
            <a:ahLst/>
            <a:cxnLst/>
            <a:rect l="l" t="t" r="r" b="b"/>
            <a:pathLst>
              <a:path w="17058477" h="9023934">
                <a:moveTo>
                  <a:pt x="0" y="0"/>
                </a:moveTo>
                <a:lnTo>
                  <a:pt x="17058476" y="0"/>
                </a:lnTo>
                <a:lnTo>
                  <a:pt x="17058476" y="9023935"/>
                </a:lnTo>
                <a:lnTo>
                  <a:pt x="0" y="9023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  <a:ln w="838200" cap="sq">
            <a:solidFill>
              <a:srgbClr val="000000">
                <a:alpha val="22745"/>
              </a:srgbClr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139998" y="47948"/>
            <a:ext cx="15449958" cy="994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20"/>
              </a:lnSpc>
            </a:pPr>
            <a:r>
              <a:rPr lang="en-US" sz="12300">
                <a:solidFill>
                  <a:srgbClr val="CAE8FF"/>
                </a:solidFill>
                <a:latin typeface="HK Grotesk Bold"/>
              </a:rPr>
              <a:t>SEGUNDO MANUAL:</a:t>
            </a:r>
          </a:p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CAE8FF"/>
                </a:solidFill>
                <a:latin typeface="HK Grotesk Bold"/>
              </a:rPr>
              <a:t>INSTALACION Y CONFIGURACION DEL SERVIDOR WEB APACHE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365062" y="1786150"/>
            <a:ext cx="17557876" cy="7472150"/>
          </a:xfrm>
          <a:custGeom>
            <a:avLst/>
            <a:gdLst/>
            <a:ahLst/>
            <a:cxnLst/>
            <a:rect l="l" t="t" r="r" b="b"/>
            <a:pathLst>
              <a:path w="17557876" h="7472150">
                <a:moveTo>
                  <a:pt x="0" y="0"/>
                </a:moveTo>
                <a:lnTo>
                  <a:pt x="17557876" y="0"/>
                </a:lnTo>
                <a:lnTo>
                  <a:pt x="17557876" y="7472150"/>
                </a:lnTo>
                <a:lnTo>
                  <a:pt x="0" y="747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7440" y="412724"/>
            <a:ext cx="15393120" cy="105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4F6FC"/>
                </a:solidFill>
                <a:latin typeface="Open Sans Bold"/>
              </a:rPr>
              <a:t>INSTALAR EL PAQUETE APACHE2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24188" y="2057400"/>
            <a:ext cx="11179784" cy="1511178"/>
          </a:xfrm>
          <a:custGeom>
            <a:avLst/>
            <a:gdLst/>
            <a:ahLst/>
            <a:cxnLst/>
            <a:rect l="l" t="t" r="r" b="b"/>
            <a:pathLst>
              <a:path w="11179784" h="1511178">
                <a:moveTo>
                  <a:pt x="0" y="0"/>
                </a:moveTo>
                <a:lnTo>
                  <a:pt x="11179785" y="0"/>
                </a:lnTo>
                <a:lnTo>
                  <a:pt x="11179785" y="1511178"/>
                </a:lnTo>
                <a:lnTo>
                  <a:pt x="0" y="1511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68309" y="4114800"/>
            <a:ext cx="13739522" cy="4707280"/>
          </a:xfrm>
          <a:custGeom>
            <a:avLst/>
            <a:gdLst/>
            <a:ahLst/>
            <a:cxnLst/>
            <a:rect l="l" t="t" r="r" b="b"/>
            <a:pathLst>
              <a:path w="13739522" h="4707280">
                <a:moveTo>
                  <a:pt x="0" y="0"/>
                </a:moveTo>
                <a:lnTo>
                  <a:pt x="13739522" y="0"/>
                </a:lnTo>
                <a:lnTo>
                  <a:pt x="13739522" y="4707280"/>
                </a:lnTo>
                <a:lnTo>
                  <a:pt x="0" y="4707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7440" y="412724"/>
            <a:ext cx="15393120" cy="105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4F6FC"/>
                </a:solidFill>
                <a:latin typeface="Open Sans Bold"/>
              </a:rPr>
              <a:t>CONFIGURAR EL FIREWALL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677" y="-2962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3684462" y="176116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4269" y="44110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892408" y="646844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953780" y="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1919" y="20574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61726" y="47072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019864" y="67646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62111" y="-59248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8" y="0"/>
                </a:lnTo>
                <a:lnTo>
                  <a:pt x="3442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70057" y="4114800"/>
            <a:ext cx="3442247" cy="4114800"/>
          </a:xfrm>
          <a:custGeom>
            <a:avLst/>
            <a:gdLst/>
            <a:ahLst/>
            <a:cxnLst/>
            <a:rect l="l" t="t" r="r" b="b"/>
            <a:pathLst>
              <a:path w="3442247" h="4114800">
                <a:moveTo>
                  <a:pt x="0" y="0"/>
                </a:moveTo>
                <a:lnTo>
                  <a:pt x="3442247" y="0"/>
                </a:lnTo>
                <a:lnTo>
                  <a:pt x="3442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8197593" y="308995"/>
            <a:ext cx="7644542" cy="9638218"/>
          </a:xfrm>
          <a:custGeom>
            <a:avLst/>
            <a:gdLst/>
            <a:ahLst/>
            <a:cxnLst/>
            <a:rect l="l" t="t" r="r" b="b"/>
            <a:pathLst>
              <a:path w="7644542" h="9638218">
                <a:moveTo>
                  <a:pt x="0" y="0"/>
                </a:moveTo>
                <a:lnTo>
                  <a:pt x="7644542" y="0"/>
                </a:lnTo>
                <a:lnTo>
                  <a:pt x="7644542" y="9638217"/>
                </a:lnTo>
                <a:lnTo>
                  <a:pt x="0" y="9638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76422" y="1341095"/>
            <a:ext cx="5416079" cy="685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1"/>
              </a:lnSpc>
            </a:pPr>
            <a:r>
              <a:rPr lang="en-US" sz="6508">
                <a:solidFill>
                  <a:srgbClr val="F4F6FC"/>
                </a:solidFill>
                <a:latin typeface="Open Sans Bold"/>
              </a:rPr>
              <a:t>AGREGAR NUEVA REGLA EN AZURE Y PERMITIR EL PUERTO 80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Personalizado</PresentationFormat>
  <Paragraphs>31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HK Grotesk Bold</vt:lpstr>
      <vt:lpstr>Open Sans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Sistemas Operativos</dc:title>
  <cp:lastModifiedBy>ALUMNO - JHAN POOL ANIBAL HUAYRE MAURICIO</cp:lastModifiedBy>
  <cp:revision>2</cp:revision>
  <dcterms:created xsi:type="dcterms:W3CDTF">2006-08-16T00:00:00Z</dcterms:created>
  <dcterms:modified xsi:type="dcterms:W3CDTF">2024-06-09T09:20:59Z</dcterms:modified>
  <dc:identifier>DAF-JdrGfH8</dc:identifier>
</cp:coreProperties>
</file>